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7" r:id="rId1"/>
  </p:sldMasterIdLst>
  <p:notesMasterIdLst>
    <p:notesMasterId r:id="rId34"/>
  </p:notesMasterIdLst>
  <p:handoutMasterIdLst>
    <p:handoutMasterId r:id="rId35"/>
  </p:handoutMasterIdLst>
  <p:sldIdLst>
    <p:sldId id="689" r:id="rId2"/>
    <p:sldId id="1525" r:id="rId3"/>
    <p:sldId id="806" r:id="rId4"/>
    <p:sldId id="1536" r:id="rId5"/>
    <p:sldId id="1555" r:id="rId6"/>
    <p:sldId id="1556" r:id="rId7"/>
    <p:sldId id="1550" r:id="rId8"/>
    <p:sldId id="1543" r:id="rId9"/>
    <p:sldId id="1551" r:id="rId10"/>
    <p:sldId id="1562" r:id="rId11"/>
    <p:sldId id="1531" r:id="rId12"/>
    <p:sldId id="1530" r:id="rId13"/>
    <p:sldId id="1526" r:id="rId14"/>
    <p:sldId id="1561" r:id="rId15"/>
    <p:sldId id="1527" r:id="rId16"/>
    <p:sldId id="1528" r:id="rId17"/>
    <p:sldId id="1532" r:id="rId18"/>
    <p:sldId id="1540" r:id="rId19"/>
    <p:sldId id="1541" r:id="rId20"/>
    <p:sldId id="1542" r:id="rId21"/>
    <p:sldId id="1549" r:id="rId22"/>
    <p:sldId id="1563" r:id="rId23"/>
    <p:sldId id="1559" r:id="rId24"/>
    <p:sldId id="1560" r:id="rId25"/>
    <p:sldId id="1564" r:id="rId26"/>
    <p:sldId id="1552" r:id="rId27"/>
    <p:sldId id="1554" r:id="rId28"/>
    <p:sldId id="1553" r:id="rId29"/>
    <p:sldId id="1558" r:id="rId30"/>
    <p:sldId id="1557" r:id="rId31"/>
    <p:sldId id="1546" r:id="rId32"/>
    <p:sldId id="1510" r:id="rId33"/>
  </p:sldIdLst>
  <p:sldSz cx="100584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65AC"/>
    <a:srgbClr val="508CD4"/>
    <a:srgbClr val="72AEF6"/>
    <a:srgbClr val="514AE4"/>
    <a:srgbClr val="9790F8"/>
    <a:srgbClr val="008000"/>
    <a:srgbClr val="2E6EBC"/>
    <a:srgbClr val="0000FF"/>
    <a:srgbClr val="FFF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37" autoAdjust="0"/>
    <p:restoredTop sz="91273" autoAdjust="0"/>
  </p:normalViewPr>
  <p:slideViewPr>
    <p:cSldViewPr>
      <p:cViewPr varScale="1">
        <p:scale>
          <a:sx n="78" d="100"/>
          <a:sy n="78" d="100"/>
        </p:scale>
        <p:origin x="1397" y="43"/>
      </p:cViewPr>
      <p:guideLst>
        <p:guide orient="horz" pos="2160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31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604" cy="465266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60" y="0"/>
            <a:ext cx="3038604" cy="465266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anose="020B0600070205080204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D2F4DD1F-5E3A-48E5-ACB7-632E2D606233}" type="datetimeFigureOut">
              <a:rPr lang="en-US"/>
              <a:pPr>
                <a:defRPr/>
              </a:pPr>
              <a:t>01-Jun-23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48"/>
            <a:ext cx="3038604" cy="46526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60" y="8829648"/>
            <a:ext cx="3038604" cy="465266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2F58C0-393A-4E51-91B3-7BAF9D1C4A8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8436844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604" cy="465266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160" y="0"/>
            <a:ext cx="3038604" cy="465266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04EA3288-26C5-4521-B439-A3F1FE823A60}" type="datetimeFigureOut">
              <a:rPr lang="en-US"/>
              <a:pPr>
                <a:defRPr/>
              </a:pPr>
              <a:t>01-Jun-23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9325" y="696913"/>
            <a:ext cx="511175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50" y="4416311"/>
            <a:ext cx="5605700" cy="4182934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48"/>
            <a:ext cx="3038604" cy="46526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160" y="8829648"/>
            <a:ext cx="3038604" cy="465266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DB72641-835E-4D19-8105-05236B9EA1A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5329145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799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805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009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17412" name="Date Placeholder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567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E35D9C-04DC-4ED4-918F-8A8C60D988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1122363"/>
            <a:ext cx="7543800" cy="2387600"/>
          </a:xfrm>
        </p:spPr>
        <p:txBody>
          <a:bodyPr anchor="b"/>
          <a:lstStyle>
            <a:lvl1pPr algn="ctr">
              <a:defRPr sz="49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11B3E36-97EA-4C45-91C5-DE6058846A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300" y="3602038"/>
            <a:ext cx="7543800" cy="1655762"/>
          </a:xfrm>
        </p:spPr>
        <p:txBody>
          <a:bodyPr/>
          <a:lstStyle>
            <a:lvl1pPr marL="0" indent="0" algn="ctr">
              <a:buNone/>
              <a:defRPr sz="1980"/>
            </a:lvl1pPr>
            <a:lvl2pPr marL="377190" indent="0" algn="ctr">
              <a:buNone/>
              <a:defRPr sz="1650"/>
            </a:lvl2pPr>
            <a:lvl3pPr marL="754380" indent="0" algn="ctr">
              <a:buNone/>
              <a:defRPr sz="1485"/>
            </a:lvl3pPr>
            <a:lvl4pPr marL="1131570" indent="0" algn="ctr">
              <a:buNone/>
              <a:defRPr sz="1320"/>
            </a:lvl4pPr>
            <a:lvl5pPr marL="1508760" indent="0" algn="ctr">
              <a:buNone/>
              <a:defRPr sz="1320"/>
            </a:lvl5pPr>
            <a:lvl6pPr marL="1885950" indent="0" algn="ctr">
              <a:buNone/>
              <a:defRPr sz="1320"/>
            </a:lvl6pPr>
            <a:lvl7pPr marL="2263140" indent="0" algn="ctr">
              <a:buNone/>
              <a:defRPr sz="1320"/>
            </a:lvl7pPr>
            <a:lvl8pPr marL="2640330" indent="0" algn="ctr">
              <a:buNone/>
              <a:defRPr sz="1320"/>
            </a:lvl8pPr>
            <a:lvl9pPr marL="3017520" indent="0" algn="ctr">
              <a:buNone/>
              <a:defRPr sz="13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694E26-0960-448D-A600-F9183D6E5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4DC5C3-337E-464C-8BEF-50CA775CD405}" type="datetime1">
              <a:rPr lang="en-US" smtClean="0"/>
              <a:pPr>
                <a:defRPr/>
              </a:pPr>
              <a:t>01-Jun-23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9705D7-7149-47DC-9E96-FC05C6548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EA79B1C-C616-4037-A05D-DBE6DF467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050993-742D-4058-B3CD-58BCC3BB0B5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9426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D4E790-478D-4995-A8D2-DAB03F999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60F1F6C-F88F-4396-B49E-54C74595EA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5D52E3-2141-4ADA-AE03-5A5022EFB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DE926F-60FB-45D4-BFEE-F6C778559A09}" type="datetime1">
              <a:rPr lang="en-US" smtClean="0"/>
              <a:pPr>
                <a:defRPr/>
              </a:pPr>
              <a:t>01-Jun-23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32B31B-7235-4042-A58C-B9B43D2B2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D6A5F2B-6DAA-430E-B403-A1DB80105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F3C9BE-B218-4521-BB7A-4F27AE8ACA3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00763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40EB1E8-BAF5-45A0-B87C-5ECA8DA16C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198042" y="365125"/>
            <a:ext cx="2168843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7E257E5-E1FE-44C4-879B-B2C7488CA1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1515" y="365125"/>
            <a:ext cx="6380798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3D92FA1-CE94-43F1-BFDA-B27F2C0B8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A3C688-3215-4563-9C1A-93CCADA5C166}" type="datetime1">
              <a:rPr lang="en-US" smtClean="0"/>
              <a:pPr>
                <a:defRPr/>
              </a:pPr>
              <a:t>01-Jun-23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A50EB9-F68D-4049-9A98-4CC92F766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9604C2-6CF9-40D0-8042-8ADF382B2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1BA433-5CF2-4121-ABD3-64D6387B9FE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76552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4"/>
          <a:stretch>
            <a:fillRect/>
          </a:stretch>
        </p:blipFill>
        <p:spPr bwMode="auto">
          <a:xfrm>
            <a:off x="503238" y="6327775"/>
            <a:ext cx="355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Image result for ppp unit logo sindh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6283325"/>
            <a:ext cx="322262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 userDrawn="1"/>
        </p:nvCxnSpPr>
        <p:spPr>
          <a:xfrm flipV="1">
            <a:off x="0" y="673100"/>
            <a:ext cx="10058400" cy="254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 flipV="1">
            <a:off x="0" y="6159500"/>
            <a:ext cx="10058400" cy="254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7512050" y="6410325"/>
            <a:ext cx="2455863" cy="361950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38E161FD-71DC-40AE-A308-5BA27BA73E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556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A3F7AE-1A09-4AE7-AE49-D5C040B5B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0C2355-B998-449F-837D-1A3DC4BE2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1861B27-EC69-4314-A334-DBDF00793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2C10E7-43F8-4B5F-A7CD-FD7266B78F7C}" type="datetime1">
              <a:rPr lang="en-US" smtClean="0"/>
              <a:pPr>
                <a:defRPr/>
              </a:pPr>
              <a:t>01-Jun-23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CED52C-A09F-454F-AEAA-D971167A7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5DEAF5A-30DE-4B7D-8308-0AE23E114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E23E4-F037-4216-AD69-FF54FF5ECEE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84329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70DEEC-90FF-471B-9172-2D18A547E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276" y="1709739"/>
            <a:ext cx="8675370" cy="2852737"/>
          </a:xfrm>
        </p:spPr>
        <p:txBody>
          <a:bodyPr anchor="b"/>
          <a:lstStyle>
            <a:lvl1pPr>
              <a:defRPr sz="49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3264A7C-881A-4E01-A14D-683F4A4E0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6276" y="4589464"/>
            <a:ext cx="8675370" cy="1500187"/>
          </a:xfrm>
        </p:spPr>
        <p:txBody>
          <a:bodyPr/>
          <a:lstStyle>
            <a:lvl1pPr marL="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1pPr>
            <a:lvl2pPr marL="377190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2pPr>
            <a:lvl3pPr marL="754380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3pPr>
            <a:lvl4pPr marL="113157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4pPr>
            <a:lvl5pPr marL="150876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5pPr>
            <a:lvl6pPr marL="188595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6pPr>
            <a:lvl7pPr marL="226314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7pPr>
            <a:lvl8pPr marL="264033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8pPr>
            <a:lvl9pPr marL="301752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0E5844-94E6-42BE-817C-45073069B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6DFC4-B5A7-485E-83C7-63507A2B10CF}" type="datetime1">
              <a:rPr lang="en-US" smtClean="0"/>
              <a:pPr>
                <a:defRPr/>
              </a:pPr>
              <a:t>01-Jun-23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15D5E8-FA98-45DC-8969-3C5155BE9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A87592C-0418-4A2A-9ADA-7924F8D06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A7EE3-0229-42BA-84E2-0D7DFC4EADA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02673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8161ED-85FD-41D1-9C95-FA0CA587F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171EA8-9197-4D91-BF9A-9D2E7B87BE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1515" y="1825625"/>
            <a:ext cx="427482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7CA6685-3B53-4248-A9E9-92CDE6844E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92065" y="1825625"/>
            <a:ext cx="427482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0853FC3-8A6B-4188-9578-31EF130A6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B5A862-C547-4E7E-AADB-9E437001DEF4}" type="datetime1">
              <a:rPr lang="en-US" smtClean="0"/>
              <a:pPr>
                <a:defRPr/>
              </a:pPr>
              <a:t>01-Jun-23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DC927F-EC4D-4964-8A61-FE7347469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71B3FBE-8B7C-49CE-91DD-22C57A451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C2FD15-FA09-4DF4-B91E-D6BB2C35F56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2277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E61775-EEAB-472E-B708-AF426569C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825" y="365126"/>
            <a:ext cx="867537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F32766B-F0BA-4C4E-852B-E6CF95F80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2826" y="1681163"/>
            <a:ext cx="4255174" cy="823912"/>
          </a:xfrm>
        </p:spPr>
        <p:txBody>
          <a:bodyPr anchor="b"/>
          <a:lstStyle>
            <a:lvl1pPr marL="0" indent="0">
              <a:buNone/>
              <a:defRPr sz="1980" b="1"/>
            </a:lvl1pPr>
            <a:lvl2pPr marL="377190" indent="0">
              <a:buNone/>
              <a:defRPr sz="1650" b="1"/>
            </a:lvl2pPr>
            <a:lvl3pPr marL="754380" indent="0">
              <a:buNone/>
              <a:defRPr sz="1485" b="1"/>
            </a:lvl3pPr>
            <a:lvl4pPr marL="1131570" indent="0">
              <a:buNone/>
              <a:defRPr sz="1320" b="1"/>
            </a:lvl4pPr>
            <a:lvl5pPr marL="1508760" indent="0">
              <a:buNone/>
              <a:defRPr sz="1320" b="1"/>
            </a:lvl5pPr>
            <a:lvl6pPr marL="1885950" indent="0">
              <a:buNone/>
              <a:defRPr sz="1320" b="1"/>
            </a:lvl6pPr>
            <a:lvl7pPr marL="2263140" indent="0">
              <a:buNone/>
              <a:defRPr sz="1320" b="1"/>
            </a:lvl7pPr>
            <a:lvl8pPr marL="2640330" indent="0">
              <a:buNone/>
              <a:defRPr sz="1320" b="1"/>
            </a:lvl8pPr>
            <a:lvl9pPr marL="3017520" indent="0">
              <a:buNone/>
              <a:defRPr sz="13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8A9580D-2666-45B8-B5B4-516F5D343B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2826" y="2505075"/>
            <a:ext cx="4255174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4B938B2-328F-4D1E-B320-D1EEA8C446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92065" y="1681163"/>
            <a:ext cx="4276130" cy="823912"/>
          </a:xfrm>
        </p:spPr>
        <p:txBody>
          <a:bodyPr anchor="b"/>
          <a:lstStyle>
            <a:lvl1pPr marL="0" indent="0">
              <a:buNone/>
              <a:defRPr sz="1980" b="1"/>
            </a:lvl1pPr>
            <a:lvl2pPr marL="377190" indent="0">
              <a:buNone/>
              <a:defRPr sz="1650" b="1"/>
            </a:lvl2pPr>
            <a:lvl3pPr marL="754380" indent="0">
              <a:buNone/>
              <a:defRPr sz="1485" b="1"/>
            </a:lvl3pPr>
            <a:lvl4pPr marL="1131570" indent="0">
              <a:buNone/>
              <a:defRPr sz="1320" b="1"/>
            </a:lvl4pPr>
            <a:lvl5pPr marL="1508760" indent="0">
              <a:buNone/>
              <a:defRPr sz="1320" b="1"/>
            </a:lvl5pPr>
            <a:lvl6pPr marL="1885950" indent="0">
              <a:buNone/>
              <a:defRPr sz="1320" b="1"/>
            </a:lvl6pPr>
            <a:lvl7pPr marL="2263140" indent="0">
              <a:buNone/>
              <a:defRPr sz="1320" b="1"/>
            </a:lvl7pPr>
            <a:lvl8pPr marL="2640330" indent="0">
              <a:buNone/>
              <a:defRPr sz="1320" b="1"/>
            </a:lvl8pPr>
            <a:lvl9pPr marL="3017520" indent="0">
              <a:buNone/>
              <a:defRPr sz="13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CA3D5B7-899C-4CC2-8947-53A4159379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92065" y="2505075"/>
            <a:ext cx="427613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72CC9F4-C60F-42AE-B8C5-10432872D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35BB2D-0258-4B76-8F4B-765351008C54}" type="datetime1">
              <a:rPr lang="en-US" smtClean="0"/>
              <a:pPr>
                <a:defRPr/>
              </a:pPr>
              <a:t>01-Jun-23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CB54AAF-FB80-4E4F-A94B-96AEEB1B6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08BC2D4-0BE5-4873-80B9-B8C6FB3A0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E6776-EDC1-4B4A-B1C1-EEC9ADDD2B2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51777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C74840-5277-41E4-B668-D5E006662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79143A0-224D-4585-9E56-A259DDF2F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0D4567-DE93-481C-83A0-AB16FDAA245F}" type="datetime1">
              <a:rPr lang="en-US" smtClean="0"/>
              <a:pPr>
                <a:defRPr/>
              </a:pPr>
              <a:t>01-Jun-23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D9FA0CE-E4C4-4D55-9763-801A1058C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B723674-1161-40B9-9AD1-829F274E1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9AFC1-8EF7-4A22-A322-7A924D5DF03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29613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823AB9B-5717-4296-B6D6-B376CC9A5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633406-F121-49D3-B249-A61E14F6B3A6}" type="datetime1">
              <a:rPr lang="en-US" smtClean="0"/>
              <a:pPr>
                <a:defRPr/>
              </a:pPr>
              <a:t>01-Jun-23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AA4C9BB-7708-4835-95DF-66E727EC9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2E1A0D8-02EE-4A8A-A213-42DB97869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C0075A-8704-4950-8174-0EFCC0E9664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1420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5FF024-C97A-4584-AF7F-FC01E19DE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825" y="457200"/>
            <a:ext cx="3244096" cy="1600200"/>
          </a:xfrm>
        </p:spPr>
        <p:txBody>
          <a:bodyPr anchor="b"/>
          <a:lstStyle>
            <a:lvl1pPr>
              <a:defRPr sz="26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D9AF3E4-FABF-44C2-9536-D6339A41C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6130" y="987426"/>
            <a:ext cx="5092065" cy="4873625"/>
          </a:xfrm>
        </p:spPr>
        <p:txBody>
          <a:bodyPr/>
          <a:lstStyle>
            <a:lvl1pPr>
              <a:defRPr sz="2640"/>
            </a:lvl1pPr>
            <a:lvl2pPr>
              <a:defRPr sz="2310"/>
            </a:lvl2pPr>
            <a:lvl3pPr>
              <a:defRPr sz="1980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76CBA50-0528-4322-90A8-13CCB69080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2825" y="2057400"/>
            <a:ext cx="3244096" cy="3811588"/>
          </a:xfrm>
        </p:spPr>
        <p:txBody>
          <a:bodyPr/>
          <a:lstStyle>
            <a:lvl1pPr marL="0" indent="0">
              <a:buNone/>
              <a:defRPr sz="1320"/>
            </a:lvl1pPr>
            <a:lvl2pPr marL="377190" indent="0">
              <a:buNone/>
              <a:defRPr sz="1155"/>
            </a:lvl2pPr>
            <a:lvl3pPr marL="754380" indent="0">
              <a:buNone/>
              <a:defRPr sz="990"/>
            </a:lvl3pPr>
            <a:lvl4pPr marL="1131570" indent="0">
              <a:buNone/>
              <a:defRPr sz="825"/>
            </a:lvl4pPr>
            <a:lvl5pPr marL="1508760" indent="0">
              <a:buNone/>
              <a:defRPr sz="825"/>
            </a:lvl5pPr>
            <a:lvl6pPr marL="1885950" indent="0">
              <a:buNone/>
              <a:defRPr sz="825"/>
            </a:lvl6pPr>
            <a:lvl7pPr marL="2263140" indent="0">
              <a:buNone/>
              <a:defRPr sz="825"/>
            </a:lvl7pPr>
            <a:lvl8pPr marL="2640330" indent="0">
              <a:buNone/>
              <a:defRPr sz="825"/>
            </a:lvl8pPr>
            <a:lvl9pPr marL="3017520" indent="0">
              <a:buNone/>
              <a:defRPr sz="82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ECC2D06-7C10-480E-A302-F2E1ED0E2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1A0CC9-4669-4162-A1C7-27E191B9A271}" type="datetime1">
              <a:rPr lang="en-US" smtClean="0"/>
              <a:pPr>
                <a:defRPr/>
              </a:pPr>
              <a:t>01-Jun-23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B9F77EA-AF6F-45A5-9880-373C591D4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5852CD1-E9EC-4450-A174-C3EF6FA81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8DA4AA-63B3-4735-9853-35296848F4A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35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922A15-ECE9-4E4B-AAB0-F117733F7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825" y="457200"/>
            <a:ext cx="3244096" cy="1600200"/>
          </a:xfrm>
        </p:spPr>
        <p:txBody>
          <a:bodyPr anchor="b"/>
          <a:lstStyle>
            <a:lvl1pPr>
              <a:defRPr sz="26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D9B097C-74A1-4DF6-A2D9-9B6DBDE698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76130" y="987426"/>
            <a:ext cx="5092065" cy="4873625"/>
          </a:xfrm>
        </p:spPr>
        <p:txBody>
          <a:bodyPr/>
          <a:lstStyle>
            <a:lvl1pPr marL="0" indent="0">
              <a:buNone/>
              <a:defRPr sz="2640"/>
            </a:lvl1pPr>
            <a:lvl2pPr marL="377190" indent="0">
              <a:buNone/>
              <a:defRPr sz="2310"/>
            </a:lvl2pPr>
            <a:lvl3pPr marL="754380" indent="0">
              <a:buNone/>
              <a:defRPr sz="1980"/>
            </a:lvl3pPr>
            <a:lvl4pPr marL="1131570" indent="0">
              <a:buNone/>
              <a:defRPr sz="1650"/>
            </a:lvl4pPr>
            <a:lvl5pPr marL="1508760" indent="0">
              <a:buNone/>
              <a:defRPr sz="1650"/>
            </a:lvl5pPr>
            <a:lvl6pPr marL="1885950" indent="0">
              <a:buNone/>
              <a:defRPr sz="1650"/>
            </a:lvl6pPr>
            <a:lvl7pPr marL="2263140" indent="0">
              <a:buNone/>
              <a:defRPr sz="1650"/>
            </a:lvl7pPr>
            <a:lvl8pPr marL="2640330" indent="0">
              <a:buNone/>
              <a:defRPr sz="1650"/>
            </a:lvl8pPr>
            <a:lvl9pPr marL="3017520" indent="0">
              <a:buNone/>
              <a:defRPr sz="165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6C2155C-FAC6-40E6-B9F3-EFA52228B8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2825" y="2057400"/>
            <a:ext cx="3244096" cy="3811588"/>
          </a:xfrm>
        </p:spPr>
        <p:txBody>
          <a:bodyPr/>
          <a:lstStyle>
            <a:lvl1pPr marL="0" indent="0">
              <a:buNone/>
              <a:defRPr sz="1320"/>
            </a:lvl1pPr>
            <a:lvl2pPr marL="377190" indent="0">
              <a:buNone/>
              <a:defRPr sz="1155"/>
            </a:lvl2pPr>
            <a:lvl3pPr marL="754380" indent="0">
              <a:buNone/>
              <a:defRPr sz="990"/>
            </a:lvl3pPr>
            <a:lvl4pPr marL="1131570" indent="0">
              <a:buNone/>
              <a:defRPr sz="825"/>
            </a:lvl4pPr>
            <a:lvl5pPr marL="1508760" indent="0">
              <a:buNone/>
              <a:defRPr sz="825"/>
            </a:lvl5pPr>
            <a:lvl6pPr marL="1885950" indent="0">
              <a:buNone/>
              <a:defRPr sz="825"/>
            </a:lvl6pPr>
            <a:lvl7pPr marL="2263140" indent="0">
              <a:buNone/>
              <a:defRPr sz="825"/>
            </a:lvl7pPr>
            <a:lvl8pPr marL="2640330" indent="0">
              <a:buNone/>
              <a:defRPr sz="825"/>
            </a:lvl8pPr>
            <a:lvl9pPr marL="3017520" indent="0">
              <a:buNone/>
              <a:defRPr sz="82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1AEF8F3-106D-4C6D-A357-5F5CD6CDC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6CFF75-D054-43C2-8C05-73F1BB338D5F}" type="datetime1">
              <a:rPr lang="en-US" smtClean="0"/>
              <a:pPr>
                <a:defRPr/>
              </a:pPr>
              <a:t>01-Jun-23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E793758-52A8-4421-A940-A9485764A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C59271C-13CE-467D-B1DF-8A6525C4D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C38D66-7886-400E-8088-60D44D814D0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80694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81A5271-633C-4495-9306-E89748653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365126"/>
            <a:ext cx="86753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C7B99D7-A744-41DE-894F-90D4222B5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5" y="1825625"/>
            <a:ext cx="867537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B5DB8D6-CCD0-4BC6-8F40-3A9A10B9E6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515" y="6356351"/>
            <a:ext cx="22631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A9C0A1-72D1-4706-998C-C27B945BD782}" type="datetime1">
              <a:rPr lang="en-US" smtClean="0"/>
              <a:pPr>
                <a:defRPr/>
              </a:pPr>
              <a:t>01-Jun-23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EC182C-99E5-4427-AE8E-E1F566ED9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1845" y="6356351"/>
            <a:ext cx="3394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F5DFC5-9671-4155-B735-1CCD8C403C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3745" y="6356351"/>
            <a:ext cx="22631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6D3E053-D197-4430-9E12-D7B811D5B461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56928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796" r:id="rId12"/>
  </p:sldLayoutIdLst>
  <p:hf hdr="0" ftr="0" dt="0"/>
  <p:txStyles>
    <p:titleStyle>
      <a:lvl1pPr algn="l" defTabSz="754380" rtl="0" eaLnBrk="1" latinLnBrk="0" hangingPunct="1">
        <a:lnSpc>
          <a:spcPct val="90000"/>
        </a:lnSpc>
        <a:spcBef>
          <a:spcPct val="0"/>
        </a:spcBef>
        <a:buNone/>
        <a:defRPr sz="36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595" indent="-188595" algn="l" defTabSz="75438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94297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32016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69735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207454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45173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82892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20611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76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314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033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1752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psc.gov.pk/applyonlin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spsc.gov.p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Dell\Desktop\SPSC%20New\CBT%20tender\study\Presentation\Presentation\Examination%20SPSC%20FUNCTION.pptx#-1,1,PowerPoint Presentation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5AE9B19-0CE6-FA0F-93C2-A45D8CA155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611160"/>
            <a:ext cx="4419600" cy="163568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2781"/>
            <a:ext cx="7239000" cy="3968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Proposed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E23E4-F037-4216-AD69-FF54FF5ECEEC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27511"/>
            <a:ext cx="8153399" cy="640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13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5181600" cy="1325563"/>
          </a:xfrm>
        </p:spPr>
        <p:txBody>
          <a:bodyPr>
            <a:normAutofit/>
          </a:bodyPr>
          <a:lstStyle/>
          <a:p>
            <a:r>
              <a:rPr lang="en-US" sz="3300" b="1" dirty="0"/>
              <a:t>Introduction to IS Branch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847851"/>
            <a:ext cx="4876800" cy="4351338"/>
          </a:xfrm>
        </p:spPr>
        <p:txBody>
          <a:bodyPr/>
          <a:lstStyle/>
          <a:p>
            <a:r>
              <a:rPr lang="en-US" dirty="0"/>
              <a:t>Current infrastructure of IS Branch </a:t>
            </a:r>
          </a:p>
          <a:p>
            <a:pPr lvl="1"/>
            <a:r>
              <a:rPr lang="en-US" dirty="0"/>
              <a:t>03 Desktop PC 2010</a:t>
            </a:r>
          </a:p>
          <a:p>
            <a:pPr lvl="1"/>
            <a:r>
              <a:rPr lang="en-US" dirty="0"/>
              <a:t>One laptop 2010</a:t>
            </a:r>
          </a:p>
          <a:p>
            <a:pPr lvl="1"/>
            <a:r>
              <a:rPr lang="en-US" dirty="0"/>
              <a:t>01 Printer 2018 </a:t>
            </a:r>
          </a:p>
          <a:p>
            <a:pPr marL="377190" lvl="1" indent="0">
              <a:buNone/>
            </a:pPr>
            <a:endParaRPr lang="en-US" dirty="0"/>
          </a:p>
          <a:p>
            <a:r>
              <a:rPr lang="en-US" dirty="0"/>
              <a:t>Staff   (Total: 04)</a:t>
            </a:r>
          </a:p>
          <a:p>
            <a:pPr lvl="1"/>
            <a:r>
              <a:rPr lang="en-US" dirty="0"/>
              <a:t>01 Deputy Director  		(BPS-18)</a:t>
            </a:r>
          </a:p>
          <a:p>
            <a:pPr lvl="1"/>
            <a:r>
              <a:rPr lang="en-US" dirty="0"/>
              <a:t>01 Programmer 			(BPS-17)</a:t>
            </a:r>
          </a:p>
          <a:p>
            <a:pPr lvl="1"/>
            <a:r>
              <a:rPr lang="en-US" dirty="0"/>
              <a:t>01 Senior Data Entry Operator	(BPS-16)</a:t>
            </a:r>
          </a:p>
          <a:p>
            <a:pPr lvl="1"/>
            <a:r>
              <a:rPr lang="en-US" dirty="0"/>
              <a:t>01 Data Processing Assistant	(BPS-12)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E23E4-F037-4216-AD69-FF54FF5ECEEC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648" y="3552500"/>
            <a:ext cx="3352800" cy="2514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647" y="1066800"/>
            <a:ext cx="3352800" cy="2514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7F4E963-0345-8B6C-729D-6E0850CE51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49096"/>
            <a:ext cx="914400" cy="97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56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3728085" cy="1325563"/>
          </a:xfrm>
        </p:spPr>
        <p:txBody>
          <a:bodyPr>
            <a:normAutofit/>
          </a:bodyPr>
          <a:lstStyle/>
          <a:p>
            <a:r>
              <a:rPr lang="en-US" sz="3300" b="1" dirty="0"/>
              <a:t>Online Application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6658" y="2976056"/>
            <a:ext cx="5960532" cy="33528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E23E4-F037-4216-AD69-FF54FF5ECEEC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78766" y="1477963"/>
            <a:ext cx="69508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Interactive Application process starting from Profile Management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Personal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Qualification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Experience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Registrations/Affiliations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Publications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7F4E963-0345-8B6C-729D-6E0850CE51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49096"/>
            <a:ext cx="914400" cy="97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83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CFEEF2-C7CE-A5A3-AF19-80644D75B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E23E4-F037-4216-AD69-FF54FF5ECEEC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8F893B8-5698-6B13-42CE-09B659E3298B}"/>
              </a:ext>
            </a:extLst>
          </p:cNvPr>
          <p:cNvSpPr/>
          <p:nvPr/>
        </p:nvSpPr>
        <p:spPr>
          <a:xfrm>
            <a:off x="2209800" y="18263"/>
            <a:ext cx="655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8000"/>
              </a:buClr>
              <a:buSzPct val="125000"/>
              <a:defRPr/>
            </a:pPr>
            <a:r>
              <a:rPr lang="en-US" altLang="en-US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Recruitment Management System (RMS)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BA44ED0-0704-2D87-A033-F171194BEBA8}"/>
              </a:ext>
            </a:extLst>
          </p:cNvPr>
          <p:cNvSpPr txBox="1"/>
          <p:nvPr/>
        </p:nvSpPr>
        <p:spPr>
          <a:xfrm>
            <a:off x="1828800" y="644940"/>
            <a:ext cx="79248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Interactive Online Recruitment System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More than 1200k entries in database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Candidates Profile Management System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Candidate Data for Degrees / Registrations / Publications as per HEC Criteria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Online Letters Generation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SMS System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Online Results and Marks Sheets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Generation of all the formats/Reports required for the Examination and Interview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ea typeface="Segoe UI Emoji" panose="020B0502040204020203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ea typeface="Segoe UI Emoji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BEA7E4D-DDCA-A06C-7BD6-58F99A09BD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49096"/>
            <a:ext cx="746230" cy="79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13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Applications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Live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E23E4-F037-4216-AD69-FF54FF5ECEEC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sp>
        <p:nvSpPr>
          <p:cNvPr id="5" name="Action Button: Forward or Next 4">
            <a:hlinkClick r:id="rId2" highlightClick="1"/>
          </p:cNvPr>
          <p:cNvSpPr/>
          <p:nvPr/>
        </p:nvSpPr>
        <p:spPr>
          <a:xfrm>
            <a:off x="3124200" y="3276600"/>
            <a:ext cx="2971800" cy="20574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1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CFEEF2-C7CE-A5A3-AF19-80644D75B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E23E4-F037-4216-AD69-FF54FF5ECEEC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8F893B8-5698-6B13-42CE-09B659E3298B}"/>
              </a:ext>
            </a:extLst>
          </p:cNvPr>
          <p:cNvSpPr/>
          <p:nvPr/>
        </p:nvSpPr>
        <p:spPr>
          <a:xfrm>
            <a:off x="2819400" y="0"/>
            <a:ext cx="655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8000"/>
              </a:buClr>
              <a:buSzPct val="125000"/>
              <a:defRPr/>
            </a:pPr>
            <a:r>
              <a:rPr lang="en-US" altLang="en-US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Android &amp; iOS Mobile Apps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BA44ED0-0704-2D87-A033-F171194BEBA8}"/>
              </a:ext>
            </a:extLst>
          </p:cNvPr>
          <p:cNvSpPr txBox="1"/>
          <p:nvPr/>
        </p:nvSpPr>
        <p:spPr>
          <a:xfrm>
            <a:off x="1877329" y="790139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Push Notifications right away in hand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Convenient, Easy, Light weight Mobile App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Supports both Android and APPLE Platforms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BEA7E4D-DDCA-A06C-7BD6-58F99A09BD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49096"/>
            <a:ext cx="746230" cy="7916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A71C146-C52C-A818-E389-6AA222F111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318942"/>
            <a:ext cx="7412258" cy="33181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6536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CFEEF2-C7CE-A5A3-AF19-80644D75B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E23E4-F037-4216-AD69-FF54FF5ECEEC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8F893B8-5698-6B13-42CE-09B659E3298B}"/>
              </a:ext>
            </a:extLst>
          </p:cNvPr>
          <p:cNvSpPr/>
          <p:nvPr/>
        </p:nvSpPr>
        <p:spPr>
          <a:xfrm>
            <a:off x="2819400" y="0"/>
            <a:ext cx="655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8000"/>
              </a:buClr>
              <a:buSzPct val="125000"/>
              <a:defRPr/>
            </a:pPr>
            <a:r>
              <a:rPr lang="en-US" altLang="en-US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Dynamic Website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BA44ED0-0704-2D87-A033-F171194BEBA8}"/>
              </a:ext>
            </a:extLst>
          </p:cNvPr>
          <p:cNvSpPr txBox="1"/>
          <p:nvPr/>
        </p:nvSpPr>
        <p:spPr>
          <a:xfrm>
            <a:off x="1676400" y="6858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Complete New Design (</a:t>
            </a:r>
            <a:r>
              <a:rPr lang="en-US" sz="2000" dirty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  <a:hlinkClick r:id="rId2"/>
              </a:rPr>
              <a:t>https://www.spsc.gov.pk</a:t>
            </a:r>
            <a:r>
              <a:rPr lang="en-US" sz="2000" dirty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&amp; https://www.spsc.gos.pk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Friendly, Better Aesthetic &amp; Dynamic Website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Consists Historical Background of SPSC, Legal Framework, Advertisements, Candidate Lists, Test Schedules / Results, Interview Schedules / Results, Downloads (Syllabus, forms, challan), Apply Online, Candidate Profile, Dynamic Contact form, Online Admission letters and much more.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BEA7E4D-DDCA-A06C-7BD6-58F99A09BD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49096"/>
            <a:ext cx="746230" cy="7916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B8A2C93-F707-F037-C648-A0CD9B82D1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336" y="3200400"/>
            <a:ext cx="7452864" cy="316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366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20675"/>
            <a:ext cx="7398470" cy="746126"/>
          </a:xfrm>
        </p:spPr>
        <p:txBody>
          <a:bodyPr>
            <a:normAutofit/>
          </a:bodyPr>
          <a:lstStyle/>
          <a:p>
            <a:r>
              <a:rPr lang="en-US" sz="3300" b="1" dirty="0"/>
              <a:t>RMS Bottlenecks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990601"/>
            <a:ext cx="8751570" cy="5410199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sz="3000" b="1" dirty="0"/>
              <a:t>Recruitment Management System</a:t>
            </a:r>
            <a:endParaRPr lang="en-US" sz="3000" dirty="0"/>
          </a:p>
          <a:p>
            <a:pPr lvl="2"/>
            <a:r>
              <a:rPr lang="en-US" sz="2600" dirty="0"/>
              <a:t>Open Code Framework (Increases Risks to be hacked besides malicious attacks)</a:t>
            </a:r>
          </a:p>
          <a:p>
            <a:pPr lvl="2"/>
            <a:r>
              <a:rPr lang="en-US" sz="2600" dirty="0"/>
              <a:t>Old Database Architecture (Creates Bottlenecks and Loss of data)</a:t>
            </a:r>
          </a:p>
          <a:p>
            <a:pPr lvl="2"/>
            <a:r>
              <a:rPr lang="en-US" sz="2600" dirty="0"/>
              <a:t>No Backup Plan – (Tender for Procurement)</a:t>
            </a:r>
          </a:p>
          <a:p>
            <a:pPr lvl="2"/>
            <a:r>
              <a:rPr lang="en-US" sz="2600" dirty="0"/>
              <a:t>No proper Candidate Communication Mechanism</a:t>
            </a:r>
          </a:p>
          <a:p>
            <a:pPr lvl="2"/>
            <a:r>
              <a:rPr lang="en-US" sz="2600" dirty="0"/>
              <a:t>No updates on “Application Status”</a:t>
            </a:r>
          </a:p>
          <a:p>
            <a:pPr lvl="2"/>
            <a:r>
              <a:rPr lang="en-US" sz="2600" dirty="0"/>
              <a:t>Online Fees Module – (In-Process)</a:t>
            </a:r>
          </a:p>
          <a:p>
            <a:pPr lvl="2"/>
            <a:r>
              <a:rPr lang="en-US" sz="2600" dirty="0"/>
              <a:t>No API Integration is possible (NADRA, HEC)</a:t>
            </a:r>
          </a:p>
          <a:p>
            <a:pPr lvl="2"/>
            <a:r>
              <a:rPr lang="en-US" sz="2600" dirty="0"/>
              <a:t>No Smart Applications with Desktop Replication</a:t>
            </a:r>
          </a:p>
          <a:p>
            <a:pPr lvl="2"/>
            <a:r>
              <a:rPr lang="en-US" sz="2600" dirty="0"/>
              <a:t>No facility to Candidate to Upload Documents</a:t>
            </a:r>
          </a:p>
          <a:p>
            <a:pPr lvl="2"/>
            <a:r>
              <a:rPr lang="en-US" sz="2600" dirty="0"/>
              <a:t>Auto Scrutiny Not Possible</a:t>
            </a:r>
          </a:p>
          <a:p>
            <a:pPr lvl="2"/>
            <a:r>
              <a:rPr lang="en-US" sz="2600" dirty="0"/>
              <a:t>Integration/Communication with other Branches and Systems</a:t>
            </a:r>
          </a:p>
          <a:p>
            <a:pPr lvl="2"/>
            <a:r>
              <a:rPr lang="en-US" sz="2600" dirty="0"/>
              <a:t>Communication of Data across Branches not available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7F4E963-0345-8B6C-729D-6E0850CE51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49096"/>
            <a:ext cx="914400" cy="97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429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1" y="631875"/>
            <a:ext cx="7086600" cy="57197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400" b="1" dirty="0"/>
              <a:t>Scheduling and Conduct</a:t>
            </a:r>
            <a:endParaRPr lang="en-US" sz="2000" dirty="0"/>
          </a:p>
          <a:p>
            <a:pPr lvl="1"/>
            <a:r>
              <a:rPr lang="en-US" sz="2000" dirty="0"/>
              <a:t>Auto Scheduling and Paper/Candidate Conflict resolution</a:t>
            </a:r>
            <a:endParaRPr lang="en-US" sz="1800" dirty="0"/>
          </a:p>
          <a:p>
            <a:pPr lvl="1"/>
            <a:r>
              <a:rPr lang="en-US" sz="2000" b="1" dirty="0"/>
              <a:t>Maintaining Centers/Conduct data </a:t>
            </a:r>
            <a:endParaRPr lang="en-US" sz="1800" dirty="0"/>
          </a:p>
          <a:p>
            <a:pPr lvl="2"/>
            <a:r>
              <a:rPr lang="en-US" sz="1800" dirty="0"/>
              <a:t>Infrastructure Report</a:t>
            </a:r>
            <a:endParaRPr lang="en-US" sz="1600" dirty="0"/>
          </a:p>
          <a:p>
            <a:pPr lvl="2"/>
            <a:r>
              <a:rPr lang="en-US" sz="1800" dirty="0"/>
              <a:t>Candidates Present/Absent</a:t>
            </a:r>
            <a:endParaRPr lang="en-US" sz="1600" dirty="0"/>
          </a:p>
          <a:p>
            <a:pPr lvl="2"/>
            <a:r>
              <a:rPr lang="en-US" sz="1800" dirty="0"/>
              <a:t>Pool of Good Invigilators (List of Invigilators)</a:t>
            </a:r>
            <a:endParaRPr lang="en-US" sz="1600" dirty="0"/>
          </a:p>
          <a:p>
            <a:pPr lvl="2"/>
            <a:r>
              <a:rPr lang="en-US" sz="1800" dirty="0"/>
              <a:t>Center Statistical/Performance/Conduct Report</a:t>
            </a:r>
            <a:endParaRPr lang="en-US" sz="1600" dirty="0"/>
          </a:p>
          <a:p>
            <a:pPr lvl="1"/>
            <a:r>
              <a:rPr lang="en-US" sz="2000" dirty="0"/>
              <a:t>Center Selection as per history data including nearby factors.</a:t>
            </a:r>
            <a:endParaRPr lang="en-US" sz="1800" dirty="0"/>
          </a:p>
          <a:p>
            <a:pPr lvl="1"/>
            <a:r>
              <a:rPr lang="en-US" sz="2000" dirty="0"/>
              <a:t>NADRA Verification at Centers to remove impersonation </a:t>
            </a:r>
            <a:endParaRPr lang="en-US" sz="1800" dirty="0"/>
          </a:p>
          <a:p>
            <a:pPr lvl="1"/>
            <a:r>
              <a:rPr lang="en-US" sz="2000" dirty="0" smtClean="0"/>
              <a:t>Examination Record</a:t>
            </a:r>
            <a:endParaRPr lang="en-US" sz="2000" dirty="0"/>
          </a:p>
          <a:p>
            <a:pPr lvl="0"/>
            <a:r>
              <a:rPr lang="en-US" sz="2400" b="1" dirty="0"/>
              <a:t>Interviews</a:t>
            </a:r>
            <a:endParaRPr lang="en-US" sz="2000" dirty="0"/>
          </a:p>
          <a:p>
            <a:pPr lvl="1"/>
            <a:r>
              <a:rPr lang="en-US" sz="2000" b="1" dirty="0"/>
              <a:t>Tab based Secure System @ Committee</a:t>
            </a:r>
            <a:endParaRPr lang="en-US" sz="1800" dirty="0"/>
          </a:p>
          <a:p>
            <a:pPr lvl="2"/>
            <a:r>
              <a:rPr lang="en-US" sz="1800" dirty="0"/>
              <a:t>Auto Candidate schedules</a:t>
            </a:r>
            <a:endParaRPr lang="en-US" sz="1600" dirty="0"/>
          </a:p>
          <a:p>
            <a:pPr lvl="2"/>
            <a:r>
              <a:rPr lang="en-US" sz="1800" dirty="0"/>
              <a:t>Candidate Records</a:t>
            </a:r>
            <a:endParaRPr lang="en-US" sz="1600" dirty="0"/>
          </a:p>
          <a:p>
            <a:pPr lvl="2"/>
            <a:r>
              <a:rPr lang="en-US" sz="1800" dirty="0"/>
              <a:t>Joint Committee - Smart Assessment</a:t>
            </a:r>
            <a:endParaRPr lang="en-US" sz="1600" dirty="0"/>
          </a:p>
          <a:p>
            <a:pPr lvl="2"/>
            <a:r>
              <a:rPr lang="en-US" sz="1800" dirty="0"/>
              <a:t>Internet Access/ChatGPT</a:t>
            </a:r>
          </a:p>
          <a:p>
            <a:pPr lvl="2"/>
            <a:r>
              <a:rPr lang="en-US" sz="1800" dirty="0"/>
              <a:t>SPSC Bot for Assistance (Pool of Questions to assist Member)</a:t>
            </a:r>
            <a:endParaRPr lang="en-US" sz="1600" dirty="0"/>
          </a:p>
          <a:p>
            <a:pPr lvl="2"/>
            <a:r>
              <a:rPr lang="en-US" sz="1800" dirty="0"/>
              <a:t>Availability of Test/Exam Copies  and allied Credentials</a:t>
            </a:r>
            <a:endParaRPr lang="en-US" sz="1600" dirty="0"/>
          </a:p>
          <a:p>
            <a:pPr lvl="2"/>
            <a:r>
              <a:rPr lang="en-US" sz="1800" dirty="0"/>
              <a:t>Auto Results/Merit/Recommendation Preparation</a:t>
            </a:r>
            <a:endParaRPr lang="en-US" sz="1600" dirty="0"/>
          </a:p>
          <a:p>
            <a:pPr lvl="1"/>
            <a:r>
              <a:rPr lang="en-US" sz="2000" dirty="0"/>
              <a:t>NADRA Module for verification</a:t>
            </a:r>
            <a:endParaRPr lang="en-US" sz="1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E23E4-F037-4216-AD69-FF54FF5ECEEC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7F4E963-0345-8B6C-729D-6E0850CE51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49096"/>
            <a:ext cx="914400" cy="97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4068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799" y="533400"/>
            <a:ext cx="8001001" cy="60960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2400" b="1" dirty="0"/>
              <a:t>Statistical Data</a:t>
            </a:r>
            <a:endParaRPr lang="en-US" sz="2000" dirty="0"/>
          </a:p>
          <a:p>
            <a:pPr lvl="1"/>
            <a:r>
              <a:rPr lang="en-US" sz="2000" dirty="0"/>
              <a:t>Recruitment/Examination  Data Analytics - availability</a:t>
            </a:r>
            <a:endParaRPr lang="en-US" sz="1800" dirty="0"/>
          </a:p>
          <a:p>
            <a:pPr lvl="1"/>
            <a:r>
              <a:rPr lang="en-US" sz="2000" dirty="0"/>
              <a:t>Degree Equivalence Data</a:t>
            </a:r>
            <a:endParaRPr lang="en-US" sz="1800" dirty="0"/>
          </a:p>
          <a:p>
            <a:pPr lvl="1"/>
            <a:r>
              <a:rPr lang="en-US" sz="2000" dirty="0"/>
              <a:t>Data regarding reputed firms</a:t>
            </a:r>
            <a:endParaRPr lang="en-US" sz="1800" dirty="0"/>
          </a:p>
          <a:p>
            <a:pPr lvl="1"/>
            <a:r>
              <a:rPr lang="en-US" sz="2000" dirty="0"/>
              <a:t>Registration Councils</a:t>
            </a:r>
            <a:endParaRPr lang="en-US" sz="1800" dirty="0"/>
          </a:p>
          <a:p>
            <a:pPr lvl="1"/>
            <a:r>
              <a:rPr lang="en-US" sz="2000" dirty="0"/>
              <a:t>Recruitment Rules and Seats Allocation </a:t>
            </a:r>
            <a:endParaRPr lang="en-US" sz="1800" dirty="0"/>
          </a:p>
          <a:p>
            <a:pPr lvl="1"/>
            <a:r>
              <a:rPr lang="en-US" sz="2000" dirty="0"/>
              <a:t>Daily updates/Monthly Reports/Annual Reports</a:t>
            </a:r>
            <a:endParaRPr lang="en-US" sz="1800" dirty="0"/>
          </a:p>
          <a:p>
            <a:pPr marL="0" indent="0">
              <a:buNone/>
            </a:pPr>
            <a:r>
              <a:rPr lang="en-US" sz="2400" dirty="0"/>
              <a:t> </a:t>
            </a:r>
            <a:endParaRPr lang="en-US" sz="2000" dirty="0"/>
          </a:p>
          <a:p>
            <a:pPr lvl="0"/>
            <a:r>
              <a:rPr lang="en-US" sz="2400" b="1" dirty="0"/>
              <a:t>Printing </a:t>
            </a:r>
            <a:endParaRPr lang="en-US" sz="2400" b="1" dirty="0" smtClean="0"/>
          </a:p>
          <a:p>
            <a:pPr lvl="1"/>
            <a:r>
              <a:rPr lang="en-US" sz="2000" dirty="0"/>
              <a:t>Predict the requirements in advance as per Advertisements/Applications</a:t>
            </a:r>
          </a:p>
          <a:p>
            <a:pPr lvl="1"/>
            <a:r>
              <a:rPr lang="en-US" sz="2000" dirty="0"/>
              <a:t>Allocate a separate Room for Bulk Printing </a:t>
            </a:r>
            <a:endParaRPr lang="en-US" sz="1800" dirty="0"/>
          </a:p>
          <a:p>
            <a:pPr lvl="1"/>
            <a:r>
              <a:rPr lang="en-US" sz="2000" dirty="0"/>
              <a:t>Procurement of Stationary in advance</a:t>
            </a:r>
            <a:endParaRPr lang="en-US" sz="1800" dirty="0"/>
          </a:p>
          <a:p>
            <a:pPr marL="0" indent="0">
              <a:buNone/>
            </a:pPr>
            <a:endParaRPr lang="en-US" sz="2000" dirty="0"/>
          </a:p>
          <a:p>
            <a:pPr lvl="0"/>
            <a:r>
              <a:rPr lang="en-US" sz="2400" b="1" dirty="0"/>
              <a:t>Smart Reception </a:t>
            </a:r>
            <a:endParaRPr lang="en-US" sz="2000" dirty="0"/>
          </a:p>
          <a:p>
            <a:pPr lvl="1"/>
            <a:r>
              <a:rPr lang="en-US" sz="2000" b="1" dirty="0"/>
              <a:t>Ticket based Enquiry System</a:t>
            </a:r>
            <a:endParaRPr lang="en-US" sz="1800" dirty="0"/>
          </a:p>
          <a:p>
            <a:pPr lvl="2"/>
            <a:r>
              <a:rPr lang="en-US" sz="1800" dirty="0"/>
              <a:t>Record Candidate basic Data</a:t>
            </a:r>
            <a:endParaRPr lang="en-US" sz="1600" dirty="0"/>
          </a:p>
          <a:p>
            <a:pPr lvl="2"/>
            <a:r>
              <a:rPr lang="en-US" sz="1800" dirty="0"/>
              <a:t>Reason of Visit </a:t>
            </a:r>
            <a:endParaRPr lang="en-US" sz="1600" dirty="0"/>
          </a:p>
          <a:p>
            <a:pPr lvl="2"/>
            <a:r>
              <a:rPr lang="en-US" sz="1800" dirty="0"/>
              <a:t>Satisfaction/Feedback Recording</a:t>
            </a:r>
            <a:endParaRPr lang="en-US" sz="1600" dirty="0"/>
          </a:p>
          <a:p>
            <a:pPr lvl="2"/>
            <a:r>
              <a:rPr lang="en-US" sz="1800" dirty="0"/>
              <a:t>Statistics of Issues (Top Issue of the month)</a:t>
            </a:r>
            <a:endParaRPr lang="en-US" sz="1600" dirty="0"/>
          </a:p>
          <a:p>
            <a:pPr lvl="1"/>
            <a:r>
              <a:rPr lang="en-US" sz="2000" dirty="0" smtClean="0"/>
              <a:t>Access </a:t>
            </a:r>
            <a:r>
              <a:rPr lang="en-US" sz="2000" dirty="0"/>
              <a:t>to all the information regarding Candidate and Announcements</a:t>
            </a:r>
            <a:endParaRPr lang="en-US" sz="1800" dirty="0"/>
          </a:p>
          <a:p>
            <a:pPr lvl="1"/>
            <a:r>
              <a:rPr lang="en-US" sz="2000" dirty="0"/>
              <a:t>Well-connected </a:t>
            </a:r>
            <a:r>
              <a:rPr lang="en-US" sz="2000" dirty="0" smtClean="0"/>
              <a:t>Communication </a:t>
            </a:r>
            <a:r>
              <a:rPr lang="en-US" sz="2000" dirty="0"/>
              <a:t>System with </a:t>
            </a:r>
            <a:r>
              <a:rPr lang="en-US" sz="2000" dirty="0" smtClean="0"/>
              <a:t>Sections/Branches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E23E4-F037-4216-AD69-FF54FF5ECEEC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7F4E963-0345-8B6C-729D-6E0850CE51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49096"/>
            <a:ext cx="914400" cy="97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451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58C358A-9418-0E1D-F4D9-7110E6419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E23E4-F037-4216-AD69-FF54FF5ECEEC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F866046-B034-2B03-CC1A-88723672A864}"/>
              </a:ext>
            </a:extLst>
          </p:cNvPr>
          <p:cNvSpPr txBox="1"/>
          <p:nvPr/>
        </p:nvSpPr>
        <p:spPr>
          <a:xfrm>
            <a:off x="3886200" y="5029200"/>
            <a:ext cx="601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Pre-Bid Meeting and On-Site Round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9AF69AD-4CC8-FA54-AEC0-AEDD1C1D19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752600"/>
            <a:ext cx="5289622" cy="186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5479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762000"/>
            <a:ext cx="8153400" cy="3886200"/>
          </a:xfrm>
        </p:spPr>
        <p:txBody>
          <a:bodyPr/>
          <a:lstStyle/>
          <a:p>
            <a:pPr lvl="0"/>
            <a:r>
              <a:rPr lang="en-US" sz="2400" b="1" dirty="0"/>
              <a:t>Data Center</a:t>
            </a:r>
            <a:endParaRPr lang="en-US" sz="2000" dirty="0"/>
          </a:p>
          <a:p>
            <a:pPr lvl="1"/>
            <a:r>
              <a:rPr lang="en-US" sz="2000" dirty="0"/>
              <a:t>Can Store and Manage Large Amount of Candidate Data</a:t>
            </a:r>
            <a:endParaRPr lang="en-US" sz="1800" dirty="0"/>
          </a:p>
          <a:p>
            <a:pPr lvl="1"/>
            <a:r>
              <a:rPr lang="en-US" sz="2000" dirty="0"/>
              <a:t>Physical Security, Network Connectivity, Backups and Disaster Recovery</a:t>
            </a:r>
            <a:endParaRPr lang="en-US" sz="1800" dirty="0"/>
          </a:p>
          <a:p>
            <a:pPr lvl="1"/>
            <a:r>
              <a:rPr lang="en-US" sz="2000" dirty="0"/>
              <a:t>Features to Handle Internal and External Software/Connectivity needs.</a:t>
            </a:r>
            <a:endParaRPr lang="en-US" sz="1800" dirty="0"/>
          </a:p>
          <a:p>
            <a:pPr marL="0" indent="0">
              <a:buNone/>
            </a:pPr>
            <a:endParaRPr lang="en-US" sz="2000" dirty="0"/>
          </a:p>
          <a:p>
            <a:pPr lvl="0"/>
            <a:r>
              <a:rPr lang="en-US" sz="2400" b="1" dirty="0"/>
              <a:t>Trainings</a:t>
            </a:r>
            <a:endParaRPr lang="en-US" sz="2000" dirty="0"/>
          </a:p>
          <a:p>
            <a:pPr lvl="1"/>
            <a:r>
              <a:rPr lang="en-US" sz="2000" dirty="0"/>
              <a:t>Training of IT Staff</a:t>
            </a:r>
            <a:endParaRPr lang="en-US" sz="1800" dirty="0"/>
          </a:p>
          <a:p>
            <a:pPr lvl="1"/>
            <a:r>
              <a:rPr lang="en-US" sz="2000" dirty="0"/>
              <a:t>Training of PA’s and Other Staff on IT Skills</a:t>
            </a:r>
            <a:endParaRPr lang="en-US" sz="1800" dirty="0"/>
          </a:p>
          <a:p>
            <a:pPr lvl="1"/>
            <a:r>
              <a:rPr lang="en-US" sz="2000" dirty="0"/>
              <a:t>Training of Recruitment Staff on HR latest Tools and Techniques</a:t>
            </a: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E23E4-F037-4216-AD69-FF54FF5ECEEC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7F4E963-0345-8B6C-729D-6E0850CE51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49096"/>
            <a:ext cx="914400" cy="97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4730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5499"/>
            <a:ext cx="5246370" cy="527901"/>
          </a:xfrm>
        </p:spPr>
        <p:txBody>
          <a:bodyPr>
            <a:noAutofit/>
          </a:bodyPr>
          <a:lstStyle/>
          <a:p>
            <a:r>
              <a:rPr lang="en-US" sz="3300" b="1" dirty="0">
                <a:solidFill>
                  <a:schemeClr val="bg1"/>
                </a:solidFill>
              </a:rPr>
              <a:t>Flow of New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E23E4-F037-4216-AD69-FF54FF5ECEEC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845" y="495287"/>
            <a:ext cx="8111555" cy="58610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7F4E963-0345-8B6C-729D-6E0850CE51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49096"/>
            <a:ext cx="914400" cy="97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8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4999" y="365127"/>
            <a:ext cx="7461885" cy="777874"/>
          </a:xfrm>
        </p:spPr>
        <p:txBody>
          <a:bodyPr/>
          <a:lstStyle/>
          <a:p>
            <a:r>
              <a:rPr lang="en-US" dirty="0" smtClean="0"/>
              <a:t>Examination &amp; Interviews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95400"/>
            <a:ext cx="8675370" cy="4351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E23E4-F037-4216-AD69-FF54FF5ECEEC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  <p:sp>
        <p:nvSpPr>
          <p:cNvPr id="5" name="Action Button: Forward or Next 4">
            <a:hlinkClick r:id="rId2" action="ppaction://hlinkpres?slideindex=1&amp;slidetitle=PowerPoint Presentation" highlightClick="1"/>
          </p:cNvPr>
          <p:cNvSpPr/>
          <p:nvPr/>
        </p:nvSpPr>
        <p:spPr>
          <a:xfrm>
            <a:off x="3733800" y="2667000"/>
            <a:ext cx="2590800" cy="16764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78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CFEEF2-C7CE-A5A3-AF19-80644D75B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E23E4-F037-4216-AD69-FF54FF5ECEEC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8F893B8-5698-6B13-42CE-09B659E3298B}"/>
              </a:ext>
            </a:extLst>
          </p:cNvPr>
          <p:cNvSpPr/>
          <p:nvPr/>
        </p:nvSpPr>
        <p:spPr>
          <a:xfrm>
            <a:off x="2057399" y="452735"/>
            <a:ext cx="730948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300" b="1" dirty="0">
                <a:latin typeface="+mj-lt"/>
                <a:ea typeface="+mj-ea"/>
                <a:cs typeface="+mj-cs"/>
              </a:rPr>
              <a:t>OMR (Optical Mark Recognition) Process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BA44ED0-0704-2D87-A033-F171194BEBA8}"/>
              </a:ext>
            </a:extLst>
          </p:cNvPr>
          <p:cNvSpPr txBox="1"/>
          <p:nvPr/>
        </p:nvSpPr>
        <p:spPr>
          <a:xfrm>
            <a:off x="1364391" y="1288579"/>
            <a:ext cx="86955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Technology: 	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			SPSC administering examination through this Efficient 			and Cost-Effective OMR Technology since 2011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Scanners: </a:t>
            </a:r>
          </a:p>
          <a:p>
            <a:pPr lvl="5"/>
            <a:r>
              <a:rPr lang="en-US" sz="2000" dirty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	World best Scanners with US based Remark Classic 	Software Solution Set of 03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Carbon Copy</a:t>
            </a:r>
          </a:p>
          <a:p>
            <a:pPr lvl="5"/>
            <a:r>
              <a:rPr lang="en-US" sz="2000" dirty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	Transparent Way of Examinations by providing Carbon 	Copy to Candidates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Easy Results: </a:t>
            </a:r>
          </a:p>
          <a:p>
            <a:pPr lvl="5"/>
            <a:r>
              <a:rPr lang="en-US" sz="2000" dirty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	Candidates can have their results through their own 	Assessment. </a:t>
            </a:r>
          </a:p>
          <a:p>
            <a:pPr algn="just"/>
            <a:endParaRPr lang="en-US" sz="2000" dirty="0">
              <a:latin typeface="Times New Roman" panose="02020603050405020304" pitchFamily="18" charset="0"/>
              <a:ea typeface="Segoe UI Emoji" panose="020B0502040204020203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u="sng" dirty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Experience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CCE Screening (2013-2021): 	150,000 (Approx.)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600" dirty="0"/>
              <a:t>Lecturer:			150,000 (Approx.)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600" dirty="0"/>
              <a:t>Other Examinations: 		1M (Approx.)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ea typeface="Segoe UI Emoji" panose="020B0502040204020203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ea typeface="Segoe UI Emoji" panose="020B0502040204020203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ea typeface="Segoe UI Emoji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BEA7E4D-DDCA-A06C-7BD6-58F99A09BD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49096"/>
            <a:ext cx="746230" cy="79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02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799" y="365126"/>
            <a:ext cx="8077201" cy="1325563"/>
          </a:xfrm>
        </p:spPr>
        <p:txBody>
          <a:bodyPr>
            <a:normAutofit/>
          </a:bodyPr>
          <a:lstStyle/>
          <a:p>
            <a:r>
              <a:rPr lang="en-US" sz="3300" b="1" dirty="0"/>
              <a:t>Bottlenecks/Issues need to be addressed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84553"/>
            <a:ext cx="8223885" cy="4100511"/>
          </a:xfrm>
        </p:spPr>
        <p:txBody>
          <a:bodyPr>
            <a:normAutofit/>
          </a:bodyPr>
          <a:lstStyle/>
          <a:p>
            <a:r>
              <a:rPr lang="en-US" dirty="0"/>
              <a:t>Trained Staff </a:t>
            </a:r>
          </a:p>
          <a:p>
            <a:pPr lvl="1"/>
            <a:r>
              <a:rPr lang="en-US" dirty="0"/>
              <a:t>(One Experienced/Lead  and atleast 03 Operators)</a:t>
            </a:r>
          </a:p>
          <a:p>
            <a:r>
              <a:rPr lang="en-US" dirty="0"/>
              <a:t>Old Scanners (Need Maintenance and Procurement)</a:t>
            </a:r>
          </a:p>
          <a:p>
            <a:r>
              <a:rPr lang="en-US" dirty="0"/>
              <a:t>Printer Installation (Sheerazi &amp; Co)</a:t>
            </a:r>
          </a:p>
          <a:p>
            <a:r>
              <a:rPr lang="en-US" dirty="0"/>
              <a:t>Proper Room/Space </a:t>
            </a:r>
          </a:p>
          <a:p>
            <a:r>
              <a:rPr lang="en-US" dirty="0"/>
              <a:t>Carbon Paper – Carbon less Paper</a:t>
            </a:r>
          </a:p>
          <a:p>
            <a:r>
              <a:rPr lang="en-US" dirty="0"/>
              <a:t>Candidate Data Errors (Roll Numbers, SPSC Copy)</a:t>
            </a:r>
          </a:p>
          <a:p>
            <a:r>
              <a:rPr lang="en-US" dirty="0"/>
              <a:t>Policy to Asses and Operate OMR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E23E4-F037-4216-AD69-FF54FF5ECEEC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7F4E963-0345-8B6C-729D-6E0850CE51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49096"/>
            <a:ext cx="914400" cy="9701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E2088E1-21F5-98FE-6043-8F7EEED6FA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964" y="2317750"/>
            <a:ext cx="3270436" cy="403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13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Reports  - Formats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E23E4-F037-4216-AD69-FF54FF5ECEEC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938632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799" y="365126"/>
            <a:ext cx="8229601" cy="1325563"/>
          </a:xfrm>
        </p:spPr>
        <p:txBody>
          <a:bodyPr/>
          <a:lstStyle/>
          <a:p>
            <a:r>
              <a:rPr lang="en-US" dirty="0" smtClean="0"/>
              <a:t>Psychology Department</a:t>
            </a:r>
            <a:br>
              <a:rPr lang="en-US" dirty="0" smtClean="0"/>
            </a:br>
            <a:r>
              <a:rPr lang="en-US" dirty="0" smtClean="0"/>
              <a:t>Assessment </a:t>
            </a:r>
            <a:r>
              <a:rPr lang="en-US" dirty="0"/>
              <a:t>Plan for SPSC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828800"/>
            <a:ext cx="8382000" cy="3203575"/>
          </a:xfrm>
        </p:spPr>
        <p:txBody>
          <a:bodyPr/>
          <a:lstStyle/>
          <a:p>
            <a:r>
              <a:rPr lang="en-US" dirty="0"/>
              <a:t>Psychological Assessment for General Recruitment up to BPS-17.</a:t>
            </a:r>
          </a:p>
          <a:p>
            <a:r>
              <a:rPr lang="en-US" dirty="0"/>
              <a:t>Psychological Assessment for Competitive Examinations;</a:t>
            </a:r>
          </a:p>
          <a:p>
            <a:pPr lvl="1"/>
            <a:r>
              <a:rPr lang="en-US" dirty="0"/>
              <a:t>Combined Competitive Examination (CCE)/PCSs.</a:t>
            </a:r>
          </a:p>
          <a:p>
            <a:pPr lvl="1"/>
            <a:r>
              <a:rPr lang="en-US" dirty="0"/>
              <a:t>Engineering Cadres.</a:t>
            </a:r>
          </a:p>
          <a:p>
            <a:pPr lvl="1"/>
            <a:r>
              <a:rPr lang="en-US" dirty="0"/>
              <a:t>Medical Cadre.</a:t>
            </a:r>
          </a:p>
          <a:p>
            <a:pPr lvl="1"/>
            <a:r>
              <a:rPr lang="en-US" dirty="0"/>
              <a:t>Law Enforcement Agencies (LEA) i.e. Home Dept.</a:t>
            </a:r>
          </a:p>
          <a:p>
            <a:pPr lvl="1"/>
            <a:r>
              <a:rPr lang="en-US" dirty="0"/>
              <a:t>Administrative Departments. i.e. Local Govt.</a:t>
            </a:r>
          </a:p>
          <a:p>
            <a:pPr lvl="1"/>
            <a:r>
              <a:rPr lang="en-US" dirty="0"/>
              <a:t>BPS-18 and above.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E23E4-F037-4216-AD69-FF54FF5ECEEC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284292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71988"/>
            <a:ext cx="7315200" cy="1325563"/>
          </a:xfrm>
        </p:spPr>
        <p:txBody>
          <a:bodyPr/>
          <a:lstStyle/>
          <a:p>
            <a:r>
              <a:rPr lang="en-US" dirty="0"/>
              <a:t>Psychological Assessment in GR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3441" y="1866705"/>
            <a:ext cx="5633085" cy="4351338"/>
          </a:xfrm>
        </p:spPr>
        <p:txBody>
          <a:bodyPr/>
          <a:lstStyle/>
          <a:p>
            <a:r>
              <a:rPr lang="en-US" dirty="0"/>
              <a:t>Personal Information Questionnaire(PIQ).</a:t>
            </a:r>
          </a:p>
          <a:p>
            <a:r>
              <a:rPr lang="en-US" dirty="0"/>
              <a:t>Situational Response Test (SRT). Verbal.</a:t>
            </a:r>
          </a:p>
          <a:p>
            <a:r>
              <a:rPr lang="en-US" dirty="0"/>
              <a:t>Computer Based Testing</a:t>
            </a:r>
          </a:p>
          <a:p>
            <a:pPr lvl="1"/>
            <a:r>
              <a:rPr lang="en-US" dirty="0"/>
              <a:t>Intelligence Quotient (IQ).</a:t>
            </a:r>
          </a:p>
          <a:p>
            <a:pPr lvl="1"/>
            <a:r>
              <a:rPr lang="en-US" dirty="0"/>
              <a:t>Emotional Quotient (IQ).</a:t>
            </a:r>
          </a:p>
          <a:p>
            <a:pPr lvl="1"/>
            <a:r>
              <a:rPr lang="en-US" dirty="0"/>
              <a:t>Social Quotient (SQ).</a:t>
            </a:r>
          </a:p>
          <a:p>
            <a:pPr lvl="1"/>
            <a:r>
              <a:rPr lang="en-US" dirty="0"/>
              <a:t>Adversity Quotient (AQ).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E23E4-F037-4216-AD69-FF54FF5ECEEC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63765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15426"/>
            <a:ext cx="7385685" cy="1325563"/>
          </a:xfrm>
        </p:spPr>
        <p:txBody>
          <a:bodyPr/>
          <a:lstStyle/>
          <a:p>
            <a:r>
              <a:rPr lang="en-US" dirty="0"/>
              <a:t>Psychological Assessment in 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28997"/>
            <a:ext cx="6547485" cy="4351338"/>
          </a:xfrm>
        </p:spPr>
        <p:txBody>
          <a:bodyPr/>
          <a:lstStyle/>
          <a:p>
            <a:r>
              <a:rPr lang="en-US" dirty="0"/>
              <a:t>Personal Information Questionnaire (PIQ).</a:t>
            </a:r>
          </a:p>
          <a:p>
            <a:r>
              <a:rPr lang="en-US" dirty="0"/>
              <a:t>Situation Response Test (SRT).</a:t>
            </a:r>
          </a:p>
          <a:p>
            <a:r>
              <a:rPr lang="en-US" dirty="0"/>
              <a:t>Sentence Completion Test (SCT).</a:t>
            </a:r>
          </a:p>
          <a:p>
            <a:r>
              <a:rPr lang="en-US" dirty="0"/>
              <a:t>Quotients (IQ, EQ, SQ, AQ).</a:t>
            </a:r>
          </a:p>
          <a:p>
            <a:r>
              <a:rPr lang="en-US" dirty="0"/>
              <a:t>Draw Pictures (present, past, future).</a:t>
            </a:r>
          </a:p>
          <a:p>
            <a:r>
              <a:rPr lang="en-US" dirty="0"/>
              <a:t>Autobiography.</a:t>
            </a:r>
          </a:p>
          <a:p>
            <a:r>
              <a:rPr lang="en-US" dirty="0"/>
              <a:t>Thematic Apperception Test (TAT).</a:t>
            </a:r>
          </a:p>
          <a:p>
            <a:r>
              <a:rPr lang="en-US" dirty="0"/>
              <a:t>House-Tree-Person (HTP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E23E4-F037-4216-AD69-FF54FF5ECEEC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790721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6082" y="387908"/>
            <a:ext cx="7538085" cy="1158874"/>
          </a:xfrm>
        </p:spPr>
        <p:txBody>
          <a:bodyPr/>
          <a:lstStyle/>
          <a:p>
            <a:r>
              <a:rPr lang="en-US" b="1" dirty="0" smtClean="0"/>
              <a:t>Library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764507"/>
            <a:ext cx="7239001" cy="4351338"/>
          </a:xfrm>
        </p:spPr>
        <p:txBody>
          <a:bodyPr/>
          <a:lstStyle/>
          <a:p>
            <a:r>
              <a:rPr lang="en-US" dirty="0" smtClean="0"/>
              <a:t>Total available collection (50,000)</a:t>
            </a:r>
          </a:p>
          <a:p>
            <a:pPr lvl="1"/>
            <a:r>
              <a:rPr lang="en-US" dirty="0" smtClean="0"/>
              <a:t>General Collection : 10,000</a:t>
            </a:r>
          </a:p>
          <a:p>
            <a:pPr lvl="1"/>
            <a:r>
              <a:rPr lang="en-US" dirty="0" smtClean="0"/>
              <a:t>Departmental : 4000-5000</a:t>
            </a:r>
          </a:p>
          <a:p>
            <a:pPr marL="377190" lvl="1" indent="0">
              <a:buNone/>
            </a:pPr>
            <a:endParaRPr lang="en-US" dirty="0"/>
          </a:p>
          <a:p>
            <a:r>
              <a:rPr lang="en-US" dirty="0" smtClean="0"/>
              <a:t>Have all the Bibliographic Database in Excel Format</a:t>
            </a:r>
          </a:p>
          <a:p>
            <a:endParaRPr lang="en-US" dirty="0" smtClean="0"/>
          </a:p>
          <a:p>
            <a:r>
              <a:rPr lang="en-US" dirty="0" smtClean="0"/>
              <a:t>Manual Registration and Issuance Process</a:t>
            </a:r>
          </a:p>
          <a:p>
            <a:endParaRPr lang="en-US" dirty="0" smtClean="0"/>
          </a:p>
          <a:p>
            <a:r>
              <a:rPr lang="en-US" dirty="0" smtClean="0"/>
              <a:t>Work in progress with KOHA Software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E23E4-F037-4216-AD69-FF54FF5ECEEC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75109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4"/>
          <p:cNvSpPr txBox="1">
            <a:spLocks noChangeArrowheads="1"/>
          </p:cNvSpPr>
          <p:nvPr/>
        </p:nvSpPr>
        <p:spPr bwMode="auto">
          <a:xfrm>
            <a:off x="1828800" y="734148"/>
            <a:ext cx="6172200" cy="52014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indent="569913"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1pPr>
            <a:lvl2pPr marL="8572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indent="0">
              <a:spcBef>
                <a:spcPts val="0"/>
              </a:spcBef>
              <a:buClr>
                <a:srgbClr val="008000"/>
              </a:buClr>
              <a:buSzPct val="125000"/>
              <a:buNone/>
              <a:defRPr/>
            </a:pPr>
            <a:r>
              <a:rPr lang="en-US" altLang="en-US" sz="4400" dirty="0"/>
              <a:t>Agenda</a:t>
            </a:r>
            <a:endParaRPr lang="en-US" altLang="en-US" sz="2400" dirty="0"/>
          </a:p>
          <a:p>
            <a:pPr>
              <a:lnSpc>
                <a:spcPct val="200000"/>
              </a:lnSpc>
              <a:spcBef>
                <a:spcPts val="0"/>
              </a:spcBef>
              <a:buClr>
                <a:srgbClr val="008000"/>
              </a:buClr>
              <a:buSzPct val="125000"/>
              <a:defRPr/>
            </a:pPr>
            <a:r>
              <a:rPr lang="en-US" altLang="en-US" sz="2400" dirty="0"/>
              <a:t>Introduction to SPSC.</a:t>
            </a:r>
          </a:p>
          <a:p>
            <a:pPr>
              <a:lnSpc>
                <a:spcPct val="200000"/>
              </a:lnSpc>
              <a:spcBef>
                <a:spcPts val="0"/>
              </a:spcBef>
              <a:buClr>
                <a:srgbClr val="008000"/>
              </a:buClr>
              <a:buSzPct val="125000"/>
              <a:defRPr/>
            </a:pPr>
            <a:r>
              <a:rPr lang="en-US" altLang="en-US" sz="2400" dirty="0"/>
              <a:t>Functions and Responsibilities.</a:t>
            </a:r>
          </a:p>
          <a:p>
            <a:pPr>
              <a:lnSpc>
                <a:spcPct val="200000"/>
              </a:lnSpc>
              <a:spcBef>
                <a:spcPts val="0"/>
              </a:spcBef>
              <a:buClr>
                <a:srgbClr val="008000"/>
              </a:buClr>
              <a:buSzPct val="125000"/>
              <a:defRPr/>
            </a:pPr>
            <a:r>
              <a:rPr lang="en-US" altLang="en-US" sz="2400" dirty="0"/>
              <a:t>Workflow</a:t>
            </a:r>
          </a:p>
          <a:p>
            <a:pPr>
              <a:lnSpc>
                <a:spcPct val="200000"/>
              </a:lnSpc>
              <a:spcBef>
                <a:spcPts val="0"/>
              </a:spcBef>
              <a:buClr>
                <a:srgbClr val="008000"/>
              </a:buClr>
              <a:buSzPct val="125000"/>
              <a:defRPr/>
            </a:pPr>
            <a:r>
              <a:rPr lang="en-US" altLang="en-US" sz="2400" dirty="0"/>
              <a:t>Functions of IT Department</a:t>
            </a:r>
          </a:p>
          <a:p>
            <a:pPr>
              <a:lnSpc>
                <a:spcPct val="200000"/>
              </a:lnSpc>
              <a:spcBef>
                <a:spcPts val="0"/>
              </a:spcBef>
              <a:buClr>
                <a:srgbClr val="008000"/>
              </a:buClr>
              <a:buSzPct val="125000"/>
              <a:defRPr/>
            </a:pPr>
            <a:r>
              <a:rPr lang="en-US" altLang="en-US" sz="2400" dirty="0"/>
              <a:t>Examination </a:t>
            </a:r>
            <a:r>
              <a:rPr lang="en-US" altLang="en-US" sz="2400" dirty="0" smtClean="0"/>
              <a:t>Department</a:t>
            </a:r>
          </a:p>
          <a:p>
            <a:pPr>
              <a:lnSpc>
                <a:spcPct val="200000"/>
              </a:lnSpc>
              <a:spcBef>
                <a:spcPts val="0"/>
              </a:spcBef>
              <a:buClr>
                <a:srgbClr val="008000"/>
              </a:buClr>
              <a:buSzPct val="125000"/>
              <a:defRPr/>
            </a:pPr>
            <a:r>
              <a:rPr lang="en-US" altLang="en-US" sz="2400" dirty="0" smtClean="0"/>
              <a:t>Other Departments/Sections/Branches</a:t>
            </a:r>
            <a:endParaRPr lang="en-US" altLang="en-US" sz="2400" dirty="0"/>
          </a:p>
        </p:txBody>
      </p:sp>
      <p:sp>
        <p:nvSpPr>
          <p:cNvPr id="9222" name="Slide Number Placeholder 2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753600" y="6477000"/>
            <a:ext cx="30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latin typeface="Times New Roman" panose="02020603050405020304" pitchFamily="18" charset="0"/>
              </a:rPr>
              <a:t>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7F4E963-0345-8B6C-729D-6E0850CE51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49096"/>
            <a:ext cx="914400" cy="97010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85" y="381000"/>
            <a:ext cx="8216815" cy="1325563"/>
          </a:xfrm>
        </p:spPr>
        <p:txBody>
          <a:bodyPr/>
          <a:lstStyle/>
          <a:p>
            <a:pPr algn="ctr"/>
            <a:r>
              <a:rPr lang="en-US" dirty="0" smtClean="0"/>
              <a:t>Communication &amp; Document Management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E23E4-F037-4216-AD69-FF54FF5ECEEC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1066800" y="1524000"/>
            <a:ext cx="8763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374151"/>
                </a:solidFill>
                <a:latin typeface="Söhne"/>
              </a:rPr>
              <a:t>Overall, a communication/document management system aims to streamline document-related processes, enhance collaboration, improve information retrieval, and ensure document security within an organization</a:t>
            </a:r>
            <a:endParaRPr lang="en-US" sz="2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52600" y="2819400"/>
            <a:ext cx="7772400" cy="2743200"/>
          </a:xfrm>
        </p:spPr>
        <p:txBody>
          <a:bodyPr/>
          <a:lstStyle/>
          <a:p>
            <a:r>
              <a:rPr lang="en-US" dirty="0"/>
              <a:t>Document Storage and </a:t>
            </a:r>
            <a:r>
              <a:rPr lang="en-US" dirty="0" smtClean="0"/>
              <a:t>Organization </a:t>
            </a:r>
          </a:p>
          <a:p>
            <a:r>
              <a:rPr lang="en-US" dirty="0" smtClean="0"/>
              <a:t>Versioning Control</a:t>
            </a:r>
          </a:p>
          <a:p>
            <a:r>
              <a:rPr lang="en-US" dirty="0"/>
              <a:t>Workflow </a:t>
            </a:r>
            <a:r>
              <a:rPr lang="en-US" dirty="0" smtClean="0"/>
              <a:t>Automation/Paperless Environment</a:t>
            </a:r>
          </a:p>
          <a:p>
            <a:r>
              <a:rPr lang="en-US" dirty="0"/>
              <a:t>Integration with Other </a:t>
            </a:r>
            <a:r>
              <a:rPr lang="en-US" dirty="0" smtClean="0"/>
              <a:t>Systems</a:t>
            </a:r>
          </a:p>
          <a:p>
            <a:r>
              <a:rPr lang="en-US" dirty="0"/>
              <a:t>Mobile Access and </a:t>
            </a:r>
            <a:r>
              <a:rPr lang="en-US" dirty="0" smtClean="0"/>
              <a:t>Collaboration</a:t>
            </a:r>
          </a:p>
          <a:p>
            <a:r>
              <a:rPr lang="en-US" dirty="0"/>
              <a:t>Analytics and Reporting</a:t>
            </a:r>
          </a:p>
        </p:txBody>
      </p:sp>
    </p:spTree>
    <p:extLst>
      <p:ext uri="{BB962C8B-B14F-4D97-AF65-F5344CB8AC3E}">
        <p14:creationId xmlns:p14="http://schemas.microsoft.com/office/powerpoint/2010/main" val="20973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E23E4-F037-4216-AD69-FF54FF5ECEEC}" type="slidenum">
              <a:rPr lang="en-US" altLang="en-US" smtClean="0"/>
              <a:pPr>
                <a:defRPr/>
              </a:pPr>
              <a:t>31</a:t>
            </a:fld>
            <a:endParaRPr lang="en-US" altLang="en-US" dirty="0"/>
          </a:p>
        </p:txBody>
      </p:sp>
      <p:pic>
        <p:nvPicPr>
          <p:cNvPr id="204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8" r="581"/>
          <a:stretch>
            <a:fillRect/>
          </a:stretch>
        </p:blipFill>
        <p:spPr bwMode="auto">
          <a:xfrm>
            <a:off x="304800" y="1646237"/>
            <a:ext cx="9530236" cy="361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8"/>
          <p:cNvSpPr txBox="1"/>
          <p:nvPr/>
        </p:nvSpPr>
        <p:spPr>
          <a:xfrm>
            <a:off x="685800" y="2673514"/>
            <a:ext cx="1538173" cy="243188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0" algn="l"/>
              </a:tabLst>
            </a:pPr>
            <a:r>
              <a:rPr lang="en-US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Candidate can lodge a complaint with SPSC Candidate Portal through the Website, RMS, or Mobile App.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0" algn="l"/>
              </a:tabLst>
            </a:pPr>
            <a:r>
              <a:rPr lang="en-US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 email and SMS is sent out to the candidate after the launch of the complaint containing complaint no. date of the complaint, and expected resolution time.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" name="Text Box 10"/>
          <p:cNvSpPr txBox="1"/>
          <p:nvPr/>
        </p:nvSpPr>
        <p:spPr>
          <a:xfrm>
            <a:off x="2547200" y="2690718"/>
            <a:ext cx="1316139" cy="130302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0" algn="l"/>
              </a:tabLst>
            </a:pPr>
            <a:r>
              <a:rPr lang="en-US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Depending on the nature of the complaint the system automatically assigns the complaint to the relevant Branch, Section and Head.</a:t>
            </a:r>
          </a:p>
        </p:txBody>
      </p:sp>
      <p:sp>
        <p:nvSpPr>
          <p:cNvPr id="8" name="Text Box 11"/>
          <p:cNvSpPr txBox="1"/>
          <p:nvPr/>
        </p:nvSpPr>
        <p:spPr>
          <a:xfrm>
            <a:off x="4522608" y="2720624"/>
            <a:ext cx="1344792" cy="127311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</a:pPr>
            <a:r>
              <a:rPr lang="en-US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system continuously monitors all the time bound complaints and provides a real-time Dashboard to the Senior Management.</a:t>
            </a:r>
          </a:p>
          <a:p>
            <a:pPr marL="45720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0" algn="l"/>
              </a:tabLst>
            </a:pPr>
            <a:r>
              <a:rPr lang="en-US" sz="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Box 13"/>
          <p:cNvSpPr txBox="1"/>
          <p:nvPr/>
        </p:nvSpPr>
        <p:spPr>
          <a:xfrm>
            <a:off x="6379074" y="2685228"/>
            <a:ext cx="1249680" cy="130850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</a:pPr>
            <a:r>
              <a:rPr lang="en-US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Candidate can check status of their complaint any time using the website and Mobile App</a:t>
            </a:r>
          </a:p>
          <a:p>
            <a:pPr marL="45720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0" algn="l"/>
              </a:tabLst>
            </a:pPr>
            <a:r>
              <a:rPr lang="en-US" sz="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14"/>
          <p:cNvSpPr txBox="1"/>
          <p:nvPr/>
        </p:nvSpPr>
        <p:spPr>
          <a:xfrm>
            <a:off x="8288022" y="2719126"/>
            <a:ext cx="1389377" cy="154807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</a:pPr>
            <a:r>
              <a:rPr lang="en-US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After complaint resolution, Candidate is informed via email and SMS Also to assess the quality of Service</a:t>
            </a:r>
          </a:p>
          <a:p>
            <a:pPr marL="45720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0" algn="l"/>
              </a:tabLst>
            </a:pPr>
            <a:r>
              <a:rPr lang="en-US" sz="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790805" y="350604"/>
            <a:ext cx="7191905" cy="149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300" b="1" dirty="0">
                <a:latin typeface="+mj-lt"/>
                <a:ea typeface="+mj-ea"/>
                <a:cs typeface="+mj-cs"/>
              </a:rPr>
              <a:t>SPSC COMPLAINT MANAGEMENT SYSTEM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u="sng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38562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IT WORKS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24000" y="1646237"/>
            <a:ext cx="10058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0" y="4533900"/>
            <a:ext cx="1005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7F4E963-0345-8B6C-729D-6E0850CE51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49096"/>
            <a:ext cx="914400" cy="97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682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69607A8-C398-45BC-9EBA-7E45C7EBB536}"/>
              </a:ext>
            </a:extLst>
          </p:cNvPr>
          <p:cNvSpPr/>
          <p:nvPr/>
        </p:nvSpPr>
        <p:spPr>
          <a:xfrm>
            <a:off x="3581400" y="2743200"/>
            <a:ext cx="24384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300" b="1" dirty="0">
                <a:latin typeface="+mj-lt"/>
                <a:ea typeface="+mj-ea"/>
                <a:cs typeface="+mj-cs"/>
              </a:rPr>
              <a:t>THANK YOU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0910C4C-AB16-EB75-C781-9F05080151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49096"/>
            <a:ext cx="746230" cy="79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67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741924"/>
            <a:ext cx="6096000" cy="701674"/>
          </a:xfrm>
        </p:spPr>
        <p:txBody>
          <a:bodyPr>
            <a:normAutofit/>
          </a:bodyPr>
          <a:lstStyle/>
          <a:p>
            <a:r>
              <a:rPr lang="en-US" sz="3600" b="1" dirty="0"/>
              <a:t>Introduction to SPSC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599" y="1981200"/>
            <a:ext cx="8534400" cy="2727324"/>
          </a:xfrm>
        </p:spPr>
        <p:txBody>
          <a:bodyPr>
            <a:normAutofit/>
          </a:bodyPr>
          <a:lstStyle/>
          <a:p>
            <a:r>
              <a:rPr lang="en-US" sz="1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Nunito" panose="020B0604020202020204" pitchFamily="2" charset="0"/>
              </a:rPr>
              <a:t>The (SPSC) is a statutory body mandated to examine, select and recommend to Sindh Government personnel for recruitment in executive civil service positions.</a:t>
            </a:r>
          </a:p>
          <a:p>
            <a:endParaRPr lang="en-US" sz="1800" b="0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Nunito" panose="020B0604020202020204" pitchFamily="2" charset="0"/>
            </a:endParaRPr>
          </a:p>
          <a:p>
            <a:r>
              <a:rPr lang="en-US" sz="1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Nunito" panose="020B0604020202020204" pitchFamily="2" charset="0"/>
              </a:rPr>
              <a:t>SPSC is an equal opportunity employer and does its utmost to remain transparent in all its practices so that it can retain the trust of the people of the province.</a:t>
            </a:r>
          </a:p>
          <a:p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Nunito" panose="020B0604020202020204" pitchFamily="2" charset="0"/>
            </a:endParaRPr>
          </a:p>
          <a:p>
            <a:r>
              <a:rPr lang="en-US" sz="1800" b="0" i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Nunito" panose="020B0604020202020204" pitchFamily="2" charset="0"/>
              </a:rPr>
              <a:t>Core Functionality: Advertisement </a:t>
            </a:r>
            <a:r>
              <a:rPr lang="en-US" sz="1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Nunito" panose="020B0604020202020204" pitchFamily="2" charset="0"/>
              </a:rPr>
              <a:t>- Apply Online - Written Test/Screening Test </a:t>
            </a:r>
            <a:r>
              <a:rPr lang="en-US" sz="1800" b="0" i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Nunito" panose="020B0604020202020204" pitchFamily="2" charset="0"/>
              </a:rPr>
              <a:t>– 		           Interview - Recommendations</a:t>
            </a:r>
            <a:endParaRPr lang="en-US" sz="1800" b="0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Nunito" panose="020B0604020202020204" pitchFamily="2" charset="0"/>
            </a:endParaRPr>
          </a:p>
          <a:p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E23E4-F037-4216-AD69-FF54FF5ECEEC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7F4E963-0345-8B6C-729D-6E0850CE51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49096"/>
            <a:ext cx="914400" cy="97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564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4999" y="365126"/>
            <a:ext cx="7461885" cy="1325563"/>
          </a:xfrm>
        </p:spPr>
        <p:txBody>
          <a:bodyPr/>
          <a:lstStyle/>
          <a:p>
            <a:r>
              <a:rPr lang="en-US" dirty="0" smtClean="0"/>
              <a:t>CORE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9" y="1825625"/>
            <a:ext cx="7842885" cy="4351338"/>
          </a:xfrm>
        </p:spPr>
        <p:txBody>
          <a:bodyPr/>
          <a:lstStyle/>
          <a:p>
            <a:pPr marL="314336" indent="-314336" algn="just">
              <a:spcBef>
                <a:spcPts val="550"/>
              </a:spcBef>
              <a:spcAft>
                <a:spcPts val="550"/>
              </a:spcAft>
              <a:buClr>
                <a:srgbClr val="008000"/>
              </a:buClr>
            </a:pPr>
            <a:r>
              <a:rPr lang="en-US" dirty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Meritocracy</a:t>
            </a:r>
          </a:p>
          <a:p>
            <a:pPr marL="314336" indent="-314336" algn="just">
              <a:spcBef>
                <a:spcPts val="550"/>
              </a:spcBef>
              <a:spcAft>
                <a:spcPts val="550"/>
              </a:spcAft>
              <a:buClr>
                <a:srgbClr val="008000"/>
              </a:buClr>
            </a:pPr>
            <a:r>
              <a:rPr lang="en-US" dirty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Transparency</a:t>
            </a:r>
          </a:p>
          <a:p>
            <a:pPr marL="314336" indent="-314336" algn="just">
              <a:spcBef>
                <a:spcPts val="550"/>
              </a:spcBef>
              <a:spcAft>
                <a:spcPts val="550"/>
              </a:spcAft>
              <a:buClr>
                <a:srgbClr val="008000"/>
              </a:buClr>
            </a:pPr>
            <a:r>
              <a:rPr lang="en-US" dirty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Impartiality</a:t>
            </a:r>
          </a:p>
          <a:p>
            <a:pPr marL="314336" indent="-314336" algn="just">
              <a:spcBef>
                <a:spcPts val="550"/>
              </a:spcBef>
              <a:spcAft>
                <a:spcPts val="550"/>
              </a:spcAft>
              <a:buClr>
                <a:srgbClr val="008000"/>
              </a:buClr>
            </a:pPr>
            <a:r>
              <a:rPr lang="en-US" dirty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Fairness </a:t>
            </a:r>
          </a:p>
          <a:p>
            <a:pPr marL="314336" indent="-314336" algn="just">
              <a:spcBef>
                <a:spcPts val="550"/>
              </a:spcBef>
              <a:spcAft>
                <a:spcPts val="550"/>
              </a:spcAft>
              <a:buClr>
                <a:srgbClr val="008000"/>
              </a:buClr>
            </a:pPr>
            <a:r>
              <a:rPr lang="en-US" dirty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Integrity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E23E4-F037-4216-AD69-FF54FF5ECEEC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3207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E23E4-F037-4216-AD69-FF54FF5ECEEC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143765" cy="6721476"/>
          </a:xfrm>
        </p:spPr>
      </p:pic>
    </p:spTree>
    <p:extLst>
      <p:ext uri="{BB962C8B-B14F-4D97-AF65-F5344CB8AC3E}">
        <p14:creationId xmlns:p14="http://schemas.microsoft.com/office/powerpoint/2010/main" val="257678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741924"/>
            <a:ext cx="6096000" cy="701674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Branch/Section/Department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E23E4-F037-4216-AD69-FF54FF5ECEEC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7F4E963-0345-8B6C-729D-6E0850CE51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49096"/>
            <a:ext cx="914400" cy="97010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20A0D543-4456-7B90-BC2D-E84316609D82}"/>
              </a:ext>
            </a:extLst>
          </p:cNvPr>
          <p:cNvSpPr txBox="1">
            <a:spLocks/>
          </p:cNvSpPr>
          <p:nvPr/>
        </p:nvSpPr>
        <p:spPr>
          <a:xfrm>
            <a:off x="1523999" y="1728274"/>
            <a:ext cx="5579746" cy="4993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8595" indent="-188595" algn="l" defTabSz="754380" rtl="0" eaLnBrk="1" latinLnBrk="0" hangingPunct="1"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578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297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016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735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454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173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2892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611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unito" panose="020B0604020202020204" pitchFamily="2" charset="0"/>
              </a:rPr>
              <a:t>Recruitment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" panose="020B0604020202020204" pitchFamily="2" charset="0"/>
              </a:rPr>
              <a:t>Section (5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unito" panose="020B0604020202020204" pitchFamily="2" charset="0"/>
              </a:rPr>
              <a:t>Branches)</a:t>
            </a:r>
          </a:p>
          <a:p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unito" panose="020B0604020202020204" pitchFamily="2" charset="0"/>
              </a:rPr>
              <a:t>General Recruitment Branch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Nunito" panose="020B0604020202020204" pitchFamily="2" charset="0"/>
            </a:endParaRP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" panose="020B0604020202020204" pitchFamily="2" charset="0"/>
              </a:rPr>
              <a:t>Information System (Computer Cell)</a:t>
            </a: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" panose="020B0604020202020204" pitchFamily="2" charset="0"/>
              </a:rPr>
              <a:t>Admin</a:t>
            </a: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" panose="020B0604020202020204" pitchFamily="2" charset="0"/>
              </a:rPr>
              <a:t>Inquiry</a:t>
            </a: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" panose="020B0604020202020204" pitchFamily="2" charset="0"/>
              </a:rPr>
              <a:t>Litigation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unito" panose="020B0604020202020204" pitchFamily="2" charset="0"/>
              </a:rPr>
              <a:t>/ Law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Nunito" panose="020B0604020202020204" pitchFamily="2" charset="0"/>
            </a:endParaRP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" panose="020B0604020202020204" pitchFamily="2" charset="0"/>
              </a:rPr>
              <a:t>Examination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unito" panose="020B0604020202020204" pitchFamily="2" charset="0"/>
              </a:rPr>
              <a:t>(2 Branches)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Nunito" panose="020B0604020202020204" pitchFamily="2" charset="0"/>
            </a:endParaRP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" panose="020B0604020202020204" pitchFamily="2" charset="0"/>
              </a:rPr>
              <a:t>Budget &amp;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unito" panose="020B0604020202020204" pitchFamily="2" charset="0"/>
              </a:rPr>
              <a:t>Accounts</a:t>
            </a:r>
          </a:p>
          <a:p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unito" panose="020B0604020202020204" pitchFamily="2" charset="0"/>
              </a:rPr>
              <a:t>Library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Nunito" panose="020B0604020202020204" pitchFamily="2" charset="0"/>
            </a:endParaRPr>
          </a:p>
          <a:p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62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E23E4-F037-4216-AD69-FF54FF5ECEEC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7F4E963-0345-8B6C-729D-6E0850CE51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49096"/>
            <a:ext cx="914400" cy="9701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6" t="20967" r="874" b="-3308"/>
          <a:stretch/>
        </p:blipFill>
        <p:spPr>
          <a:xfrm>
            <a:off x="1295400" y="1600200"/>
            <a:ext cx="8511619" cy="38901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90800" y="-76200"/>
            <a:ext cx="43879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Major systems at SPSC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96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0"/>
            <a:ext cx="4800600" cy="5334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Workflow (AS-IS Model)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E23E4-F037-4216-AD69-FF54FF5ECEEC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7F4E963-0345-8B6C-729D-6E0850CE51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49096"/>
            <a:ext cx="914400" cy="9701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130" y="523973"/>
            <a:ext cx="6862670" cy="633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23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17191</TotalTime>
  <Words>1071</Words>
  <Application>Microsoft Office PowerPoint</Application>
  <PresentationFormat>Custom</PresentationFormat>
  <Paragraphs>248</Paragraphs>
  <Slides>32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ＭＳ Ｐゴシック</vt:lpstr>
      <vt:lpstr>Arial</vt:lpstr>
      <vt:lpstr>Calibri</vt:lpstr>
      <vt:lpstr>Calibri Light</vt:lpstr>
      <vt:lpstr>Century Gothic</vt:lpstr>
      <vt:lpstr>Nunito</vt:lpstr>
      <vt:lpstr>Segoe UI Emoji</vt:lpstr>
      <vt:lpstr>Söhne</vt:lpstr>
      <vt:lpstr>Times New Roman</vt:lpstr>
      <vt:lpstr>Office Theme</vt:lpstr>
      <vt:lpstr>PowerPoint Presentation</vt:lpstr>
      <vt:lpstr>PowerPoint Presentation</vt:lpstr>
      <vt:lpstr>PowerPoint Presentation</vt:lpstr>
      <vt:lpstr>Introduction to SPSC</vt:lpstr>
      <vt:lpstr>CORE VALUES</vt:lpstr>
      <vt:lpstr>PowerPoint Presentation</vt:lpstr>
      <vt:lpstr>Branch/Section/Department</vt:lpstr>
      <vt:lpstr>PowerPoint Presentation</vt:lpstr>
      <vt:lpstr>Workflow (AS-IS Model)</vt:lpstr>
      <vt:lpstr>Proposed</vt:lpstr>
      <vt:lpstr>Introduction to IS Branch</vt:lpstr>
      <vt:lpstr>Online Application </vt:lpstr>
      <vt:lpstr>PowerPoint Presentation</vt:lpstr>
      <vt:lpstr>Online Applications Process</vt:lpstr>
      <vt:lpstr>PowerPoint Presentation</vt:lpstr>
      <vt:lpstr>PowerPoint Presentation</vt:lpstr>
      <vt:lpstr>RMS Bottlenecks</vt:lpstr>
      <vt:lpstr>PowerPoint Presentation</vt:lpstr>
      <vt:lpstr>PowerPoint Presentation</vt:lpstr>
      <vt:lpstr>PowerPoint Presentation</vt:lpstr>
      <vt:lpstr>Flow of New System</vt:lpstr>
      <vt:lpstr>Examination &amp; Interviews</vt:lpstr>
      <vt:lpstr>PowerPoint Presentation</vt:lpstr>
      <vt:lpstr>Bottlenecks/Issues need to be addressed</vt:lpstr>
      <vt:lpstr>Reports  - Formats</vt:lpstr>
      <vt:lpstr>Psychology Department Assessment Plan for SPSC</vt:lpstr>
      <vt:lpstr>Psychological Assessment in GR</vt:lpstr>
      <vt:lpstr>Psychological Assessment in CEs</vt:lpstr>
      <vt:lpstr>Library</vt:lpstr>
      <vt:lpstr>Communication &amp; Document Management System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PND02</dc:creator>
  <cp:lastModifiedBy>Microsoft account</cp:lastModifiedBy>
  <cp:revision>1396</cp:revision>
  <cp:lastPrinted>2023-02-27T11:49:46Z</cp:lastPrinted>
  <dcterms:created xsi:type="dcterms:W3CDTF">2014-03-07T13:55:33Z</dcterms:created>
  <dcterms:modified xsi:type="dcterms:W3CDTF">2023-06-01T08:16:37Z</dcterms:modified>
</cp:coreProperties>
</file>